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Libre Franklin Black"/>
      <p:bold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a4RUB2v3bp54nQlHH/Xson10q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ibreFranklinBlack-boldItalic.fntdata"/><Relationship Id="rId12" Type="http://schemas.openxmlformats.org/officeDocument/2006/relationships/font" Target="fonts/LibreFranklin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Nick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came out in 2019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Made by Czech dev company Beat Games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Created in Unity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First VR game to reach 1 million downloads in a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major object components - Cube, Wall and Bombs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Map moves “around” user - user restricted to exploration “like a rollercoaster or amusement park ride” </a:t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Nick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Relies on combined audio/visual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2d screen Vs. immersive body movements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24777636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2477763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24777636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2477763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0189dad34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0189dad3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Wikipedia: </a:t>
            </a:r>
            <a:br>
              <a:rPr lang="en-US"/>
            </a:br>
            <a:br>
              <a:rPr lang="en-US"/>
            </a:b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Since the addition of Original Soundtrack (OST) 5, two new mechanics were introduced to the game. One new mechanic features a new block called a Chain, which starts with a "slice" which indicates which direction to cut. After the lead slice, there are a number of smaller "slices" which can be cut. The other new mechanic is the arc. An arc is a line showing the recommended path for your saber to follow. It is connected to a block and continues on until it either connects to another block or stops altogether. Both of these new mechanics also calculate score differently than the original blocks.</a:t>
            </a:r>
            <a:b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b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</a:b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Over 2000 blocks (As of Nov ‘21, 2726 in Ghost: Camellia, at 220 beats per minute, averaging 9 blocks per second)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189dad341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0189dad3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219200" y="1122362"/>
            <a:ext cx="8876022" cy="37442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ibre Franklin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219200" y="5230134"/>
            <a:ext cx="4876800" cy="942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3962541" y="-425309"/>
            <a:ext cx="4006568" cy="9493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7507652" y="2178415"/>
            <a:ext cx="5322793" cy="26743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1967754" y="-427785"/>
            <a:ext cx="5322793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1219200" y="457200"/>
            <a:ext cx="3932349" cy="2852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/>
          <p:nvPr>
            <p:ph idx="2" type="pic"/>
          </p:nvPr>
        </p:nvSpPr>
        <p:spPr>
          <a:xfrm>
            <a:off x="5674810" y="657055"/>
            <a:ext cx="5831389" cy="5515146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1219199" y="3484210"/>
            <a:ext cx="3768934" cy="237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+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+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1219200" y="1368862"/>
            <a:ext cx="9486900" cy="36796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ibre Franklin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1219200" y="5318974"/>
            <a:ext cx="9486900" cy="85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219200" y="2168278"/>
            <a:ext cx="4702921" cy="4156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269880" y="2168278"/>
            <a:ext cx="4782699" cy="4156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219200" y="365125"/>
            <a:ext cx="975359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1219201" y="2095930"/>
            <a:ext cx="4507931" cy="75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1219201" y="2938410"/>
            <a:ext cx="4507930" cy="3386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6464867" y="2095930"/>
            <a:ext cx="4507932" cy="7586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0"/>
          <p:cNvSpPr txBox="1"/>
          <p:nvPr>
            <p:ph idx="4" type="body"/>
          </p:nvPr>
        </p:nvSpPr>
        <p:spPr>
          <a:xfrm>
            <a:off x="6464867" y="2938410"/>
            <a:ext cx="4507932" cy="3386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1219200" y="457200"/>
            <a:ext cx="3776472" cy="28529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5557582" y="987425"/>
            <a:ext cx="5948618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+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+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1219200" y="3484210"/>
            <a:ext cx="3768934" cy="2384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b="0" i="1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nsolas"/>
              <a:buChar char="+"/>
              <a:defRPr b="0" i="0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nsolas"/>
              <a:buChar char="+"/>
              <a:defRPr b="0" i="0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" name="Google Shape;85;p1"/>
          <p:cNvSpPr/>
          <p:nvPr/>
        </p:nvSpPr>
        <p:spPr>
          <a:xfrm flipH="1" rot="10800000">
            <a:off x="0" y="4807947"/>
            <a:ext cx="10012964" cy="2061070"/>
          </a:xfrm>
          <a:custGeom>
            <a:rect b="b" l="l" r="r" t="t"/>
            <a:pathLst>
              <a:path extrusionOk="0" h="1858154" w="9288370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70000" ty="0" sy="7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88168" y="-11017"/>
            <a:ext cx="11602884" cy="6006827"/>
          </a:xfrm>
          <a:custGeom>
            <a:rect b="b" l="l" r="r" t="t"/>
            <a:pathLst>
              <a:path extrusionOk="0" h="5894482" w="11385877">
                <a:moveTo>
                  <a:pt x="238037" y="0"/>
                </a:moveTo>
                <a:lnTo>
                  <a:pt x="11385877" y="0"/>
                </a:lnTo>
                <a:lnTo>
                  <a:pt x="11126257" y="5894482"/>
                </a:lnTo>
                <a:lnTo>
                  <a:pt x="0" y="5404429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rotWithShape="0" algn="t" dir="5400000" dist="25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5624" r="5624" t="0"/>
          <a:stretch/>
        </p:blipFill>
        <p:spPr>
          <a:xfrm>
            <a:off x="340317" y="10"/>
            <a:ext cx="11303902" cy="5862294"/>
          </a:xfrm>
          <a:custGeom>
            <a:rect b="b" l="l" r="r" t="t"/>
            <a:pathLst>
              <a:path extrusionOk="0" h="5752662" w="11092486">
                <a:moveTo>
                  <a:pt x="11092486" y="0"/>
                </a:moveTo>
                <a:lnTo>
                  <a:pt x="10913086" y="4074013"/>
                </a:lnTo>
                <a:lnTo>
                  <a:pt x="10913067" y="4074053"/>
                </a:lnTo>
                <a:lnTo>
                  <a:pt x="10840579" y="5720148"/>
                </a:lnTo>
                <a:cubicBezTo>
                  <a:pt x="10839700" y="5738894"/>
                  <a:pt x="10823849" y="5753411"/>
                  <a:pt x="10805099" y="5752633"/>
                </a:cubicBezTo>
                <a:cubicBezTo>
                  <a:pt x="9003741" y="5678968"/>
                  <a:pt x="1833265" y="5363145"/>
                  <a:pt x="32420" y="5278152"/>
                </a:cubicBezTo>
                <a:cubicBezTo>
                  <a:pt x="13715" y="5277221"/>
                  <a:pt x="-745" y="5261390"/>
                  <a:pt x="30" y="5242678"/>
                </a:cubicBezTo>
                <a:lnTo>
                  <a:pt x="812" y="5224934"/>
                </a:lnTo>
                <a:lnTo>
                  <a:pt x="811" y="5224934"/>
                </a:lnTo>
                <a:lnTo>
                  <a:pt x="179591" y="1165880"/>
                </a:lnTo>
                <a:lnTo>
                  <a:pt x="179592" y="1165877"/>
                </a:lnTo>
                <a:lnTo>
                  <a:pt x="23094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8" name="Google Shape;88;p1"/>
          <p:cNvSpPr txBox="1"/>
          <p:nvPr>
            <p:ph type="ctrTitle"/>
          </p:nvPr>
        </p:nvSpPr>
        <p:spPr>
          <a:xfrm>
            <a:off x="1221474" y="3013016"/>
            <a:ext cx="7141156" cy="27918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ibre Franklin Black"/>
              <a:buNone/>
            </a:pPr>
            <a:r>
              <a:rPr lang="en-US"/>
              <a:t>Beat Saber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219201" y="5926284"/>
            <a:ext cx="8521147" cy="558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>
                <a:solidFill>
                  <a:srgbClr val="FFFFFF"/>
                </a:solidFill>
              </a:rPr>
              <a:t>Why it works so well in VR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6497125" y="6159550"/>
            <a:ext cx="54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Team Comet - Nick Largey, Stephen Lanna, Eliza Cole</a:t>
            </a:r>
            <a:endParaRPr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0" y="0"/>
            <a:ext cx="12192000" cy="2401295"/>
          </a:xfrm>
          <a:custGeom>
            <a:rect b="b" l="l" r="r" t="t"/>
            <a:pathLst>
              <a:path extrusionOk="0" h="2401295" w="12192000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70000" ty="0" sy="7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0" y="507129"/>
            <a:ext cx="6704268" cy="5796283"/>
          </a:xfrm>
          <a:custGeom>
            <a:rect b="b" l="l" r="r" t="t"/>
            <a:pathLst>
              <a:path extrusionOk="0" h="5796283" w="6704268">
                <a:moveTo>
                  <a:pt x="6605136" y="0"/>
                </a:moveTo>
                <a:lnTo>
                  <a:pt x="6704268" y="5679259"/>
                </a:lnTo>
                <a:lnTo>
                  <a:pt x="0" y="5796283"/>
                </a:lnTo>
                <a:lnTo>
                  <a:pt x="0" y="115293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1" y="653191"/>
            <a:ext cx="6592333" cy="5517241"/>
          </a:xfrm>
          <a:custGeom>
            <a:rect b="b" l="l" r="r" t="t"/>
            <a:pathLst>
              <a:path extrusionOk="0" h="5517241" w="6592333">
                <a:moveTo>
                  <a:pt x="6467941" y="0"/>
                </a:moveTo>
                <a:cubicBezTo>
                  <a:pt x="6481439" y="7387"/>
                  <a:pt x="6483627" y="9444"/>
                  <a:pt x="6491615" y="22453"/>
                </a:cubicBezTo>
                <a:lnTo>
                  <a:pt x="6494951" y="41286"/>
                </a:lnTo>
                <a:cubicBezTo>
                  <a:pt x="6511021" y="931743"/>
                  <a:pt x="6579001" y="4471206"/>
                  <a:pt x="6588033" y="5365193"/>
                </a:cubicBezTo>
                <a:cubicBezTo>
                  <a:pt x="6588349" y="5386892"/>
                  <a:pt x="6610989" y="5402770"/>
                  <a:pt x="6549140" y="5405213"/>
                </a:cubicBezTo>
                <a:cubicBezTo>
                  <a:pt x="4811929" y="5473855"/>
                  <a:pt x="3139981" y="5482610"/>
                  <a:pt x="1459876" y="5498851"/>
                </a:cubicBezTo>
                <a:lnTo>
                  <a:pt x="0" y="5517241"/>
                </a:lnTo>
                <a:lnTo>
                  <a:pt x="0" y="856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picture containing text, person, laser&#10;&#10;Description automatically generated" id="99" name="Google Shape;99;p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0229" r="20229" t="0"/>
          <a:stretch/>
        </p:blipFill>
        <p:spPr>
          <a:xfrm rot="-67734">
            <a:off x="528726" y="811480"/>
            <a:ext cx="5508728" cy="521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>
            <p:ph type="title"/>
          </p:nvPr>
        </p:nvSpPr>
        <p:spPr>
          <a:xfrm>
            <a:off x="5986196" y="713364"/>
            <a:ext cx="5410473" cy="1713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</a:pPr>
            <a:r>
              <a:rPr lang="en-US"/>
              <a:t>Simplicity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7328848" y="2590801"/>
            <a:ext cx="4067822" cy="3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Everything from the game’s mechanics to concept is extremely simple.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Very few, but very well-defined, objects have clear purpose, and there aren’t very many variations on each object.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Cube (directional)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Walls</a:t>
            </a:r>
            <a:endParaRPr/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Bombs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0" y="6550200"/>
            <a:ext cx="389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 from https://gfycat.com/gifs/search/undertale+beat+saber</a:t>
            </a:r>
            <a:endParaRPr i="1" sz="8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" name="Google Shape;108;p3"/>
          <p:cNvSpPr/>
          <p:nvPr/>
        </p:nvSpPr>
        <p:spPr>
          <a:xfrm flipH="1" rot="10800000">
            <a:off x="0" y="5062070"/>
            <a:ext cx="10164226" cy="1794809"/>
          </a:xfrm>
          <a:custGeom>
            <a:rect b="b" l="l" r="r" t="t"/>
            <a:pathLst>
              <a:path extrusionOk="0" h="1858154" w="9288370">
                <a:moveTo>
                  <a:pt x="0" y="1858154"/>
                </a:moveTo>
                <a:lnTo>
                  <a:pt x="1049" y="1857909"/>
                </a:lnTo>
                <a:cubicBezTo>
                  <a:pt x="74675" y="1831386"/>
                  <a:pt x="218534" y="1803822"/>
                  <a:pt x="370426" y="1702965"/>
                </a:cubicBezTo>
                <a:cubicBezTo>
                  <a:pt x="508969" y="1649765"/>
                  <a:pt x="440682" y="1619463"/>
                  <a:pt x="832307" y="1538702"/>
                </a:cubicBezTo>
                <a:cubicBezTo>
                  <a:pt x="878744" y="1533298"/>
                  <a:pt x="897351" y="1542198"/>
                  <a:pt x="971617" y="1522494"/>
                </a:cubicBezTo>
                <a:cubicBezTo>
                  <a:pt x="1030678" y="1519687"/>
                  <a:pt x="1097347" y="1540789"/>
                  <a:pt x="1186668" y="1521861"/>
                </a:cubicBezTo>
                <a:lnTo>
                  <a:pt x="1456865" y="1510292"/>
                </a:lnTo>
                <a:lnTo>
                  <a:pt x="1463005" y="1511279"/>
                </a:lnTo>
                <a:lnTo>
                  <a:pt x="1604999" y="1513599"/>
                </a:lnTo>
                <a:lnTo>
                  <a:pt x="1717911" y="1497764"/>
                </a:lnTo>
                <a:cubicBezTo>
                  <a:pt x="1743422" y="1488490"/>
                  <a:pt x="1730257" y="1478974"/>
                  <a:pt x="1794234" y="1464331"/>
                </a:cubicBezTo>
                <a:cubicBezTo>
                  <a:pt x="1842539" y="1428781"/>
                  <a:pt x="1920661" y="1445458"/>
                  <a:pt x="2101780" y="1409907"/>
                </a:cubicBezTo>
                <a:cubicBezTo>
                  <a:pt x="2138594" y="1385934"/>
                  <a:pt x="2193900" y="1407074"/>
                  <a:pt x="2244830" y="1388540"/>
                </a:cubicBezTo>
                <a:cubicBezTo>
                  <a:pt x="2310706" y="1379336"/>
                  <a:pt x="2366733" y="1379060"/>
                  <a:pt x="2428648" y="1372736"/>
                </a:cubicBezTo>
                <a:cubicBezTo>
                  <a:pt x="2495490" y="1364975"/>
                  <a:pt x="2599421" y="1346234"/>
                  <a:pt x="2645882" y="1341971"/>
                </a:cubicBezTo>
                <a:cubicBezTo>
                  <a:pt x="2670920" y="1340537"/>
                  <a:pt x="2669117" y="1348484"/>
                  <a:pt x="2707413" y="1347156"/>
                </a:cubicBezTo>
                <a:cubicBezTo>
                  <a:pt x="2743721" y="1324535"/>
                  <a:pt x="2798213" y="1353269"/>
                  <a:pt x="2843134" y="1323561"/>
                </a:cubicBezTo>
                <a:cubicBezTo>
                  <a:pt x="2859865" y="1315298"/>
                  <a:pt x="2912970" y="1306041"/>
                  <a:pt x="2923804" y="1314224"/>
                </a:cubicBezTo>
                <a:cubicBezTo>
                  <a:pt x="2935040" y="1314339"/>
                  <a:pt x="2947659" y="1308371"/>
                  <a:pt x="2953618" y="1318186"/>
                </a:cubicBezTo>
                <a:cubicBezTo>
                  <a:pt x="2963089" y="1329568"/>
                  <a:pt x="3000111" y="1302355"/>
                  <a:pt x="2995816" y="1318670"/>
                </a:cubicBezTo>
                <a:cubicBezTo>
                  <a:pt x="3062330" y="1309669"/>
                  <a:pt x="3244113" y="1294731"/>
                  <a:pt x="3352700" y="1264183"/>
                </a:cubicBezTo>
                <a:lnTo>
                  <a:pt x="3444611" y="1236739"/>
                </a:lnTo>
                <a:cubicBezTo>
                  <a:pt x="3513098" y="1213406"/>
                  <a:pt x="3581585" y="1223860"/>
                  <a:pt x="3650072" y="1217421"/>
                </a:cubicBezTo>
                <a:cubicBezTo>
                  <a:pt x="3683717" y="1219648"/>
                  <a:pt x="3669967" y="1235157"/>
                  <a:pt x="3707853" y="1241722"/>
                </a:cubicBezTo>
                <a:cubicBezTo>
                  <a:pt x="3753776" y="1247777"/>
                  <a:pt x="3884527" y="1250073"/>
                  <a:pt x="3925616" y="1253751"/>
                </a:cubicBezTo>
                <a:cubicBezTo>
                  <a:pt x="3936659" y="1256176"/>
                  <a:pt x="3949946" y="1252887"/>
                  <a:pt x="3954387" y="1263789"/>
                </a:cubicBezTo>
                <a:cubicBezTo>
                  <a:pt x="3962052" y="1276954"/>
                  <a:pt x="4002445" y="1257743"/>
                  <a:pt x="3995849" y="1272939"/>
                </a:cubicBezTo>
                <a:cubicBezTo>
                  <a:pt x="4024501" y="1259800"/>
                  <a:pt x="4044699" y="1287470"/>
                  <a:pt x="4067546" y="1294697"/>
                </a:cubicBezTo>
                <a:lnTo>
                  <a:pt x="4190310" y="1307786"/>
                </a:lnTo>
                <a:cubicBezTo>
                  <a:pt x="4201670" y="1307054"/>
                  <a:pt x="4216873" y="1303173"/>
                  <a:pt x="4230008" y="1303546"/>
                </a:cubicBezTo>
                <a:cubicBezTo>
                  <a:pt x="4327992" y="1270528"/>
                  <a:pt x="4508090" y="1267792"/>
                  <a:pt x="4575478" y="1261726"/>
                </a:cubicBezTo>
                <a:lnTo>
                  <a:pt x="4650026" y="1265798"/>
                </a:lnTo>
                <a:lnTo>
                  <a:pt x="4792008" y="1243899"/>
                </a:lnTo>
                <a:cubicBezTo>
                  <a:pt x="4864797" y="1217989"/>
                  <a:pt x="4892960" y="1244893"/>
                  <a:pt x="4954126" y="1204617"/>
                </a:cubicBezTo>
                <a:cubicBezTo>
                  <a:pt x="5072643" y="1179171"/>
                  <a:pt x="5136253" y="1145277"/>
                  <a:pt x="5309678" y="1128278"/>
                </a:cubicBezTo>
                <a:cubicBezTo>
                  <a:pt x="5365406" y="1122815"/>
                  <a:pt x="5419708" y="1103537"/>
                  <a:pt x="5474724" y="1091167"/>
                </a:cubicBezTo>
                <a:lnTo>
                  <a:pt x="5612132" y="1051509"/>
                </a:lnTo>
                <a:cubicBezTo>
                  <a:pt x="5662448" y="1045154"/>
                  <a:pt x="5747676" y="1053086"/>
                  <a:pt x="5776618" y="1053037"/>
                </a:cubicBezTo>
                <a:lnTo>
                  <a:pt x="5785786" y="1051213"/>
                </a:lnTo>
                <a:lnTo>
                  <a:pt x="5829381" y="1046878"/>
                </a:lnTo>
                <a:cubicBezTo>
                  <a:pt x="5855683" y="1045549"/>
                  <a:pt x="5917537" y="1045151"/>
                  <a:pt x="5943596" y="1043237"/>
                </a:cubicBezTo>
                <a:cubicBezTo>
                  <a:pt x="5955032" y="1029831"/>
                  <a:pt x="5969545" y="1030469"/>
                  <a:pt x="5985730" y="1035396"/>
                </a:cubicBezTo>
                <a:cubicBezTo>
                  <a:pt x="6020901" y="1022497"/>
                  <a:pt x="6059962" y="1025742"/>
                  <a:pt x="6103109" y="1019019"/>
                </a:cubicBezTo>
                <a:cubicBezTo>
                  <a:pt x="6142495" y="996126"/>
                  <a:pt x="6176341" y="992625"/>
                  <a:pt x="6222406" y="985341"/>
                </a:cubicBezTo>
                <a:cubicBezTo>
                  <a:pt x="6305000" y="965848"/>
                  <a:pt x="6389790" y="916113"/>
                  <a:pt x="6598672" y="902062"/>
                </a:cubicBezTo>
                <a:cubicBezTo>
                  <a:pt x="6696217" y="878308"/>
                  <a:pt x="6705019" y="864412"/>
                  <a:pt x="6766149" y="846132"/>
                </a:cubicBezTo>
                <a:cubicBezTo>
                  <a:pt x="6828622" y="816303"/>
                  <a:pt x="6844288" y="800250"/>
                  <a:pt x="6886312" y="781877"/>
                </a:cubicBezTo>
                <a:cubicBezTo>
                  <a:pt x="6904346" y="770915"/>
                  <a:pt x="6974811" y="693660"/>
                  <a:pt x="7006457" y="699758"/>
                </a:cubicBezTo>
                <a:cubicBezTo>
                  <a:pt x="7015878" y="688760"/>
                  <a:pt x="7169942" y="678731"/>
                  <a:pt x="7231643" y="640778"/>
                </a:cubicBezTo>
                <a:cubicBezTo>
                  <a:pt x="7291087" y="623099"/>
                  <a:pt x="7308597" y="611957"/>
                  <a:pt x="7363123" y="593682"/>
                </a:cubicBezTo>
                <a:cubicBezTo>
                  <a:pt x="7401879" y="595559"/>
                  <a:pt x="7517574" y="550445"/>
                  <a:pt x="7588368" y="531129"/>
                </a:cubicBezTo>
                <a:cubicBezTo>
                  <a:pt x="7669636" y="521516"/>
                  <a:pt x="7844833" y="454614"/>
                  <a:pt x="7952094" y="409302"/>
                </a:cubicBezTo>
                <a:cubicBezTo>
                  <a:pt x="8059356" y="363990"/>
                  <a:pt x="8146910" y="253405"/>
                  <a:pt x="8231938" y="259259"/>
                </a:cubicBezTo>
                <a:cubicBezTo>
                  <a:pt x="8305929" y="256630"/>
                  <a:pt x="8363222" y="225400"/>
                  <a:pt x="8428864" y="208471"/>
                </a:cubicBezTo>
                <a:cubicBezTo>
                  <a:pt x="8491413" y="192972"/>
                  <a:pt x="8456819" y="173248"/>
                  <a:pt x="8616510" y="161973"/>
                </a:cubicBezTo>
                <a:cubicBezTo>
                  <a:pt x="8658196" y="158015"/>
                  <a:pt x="8776576" y="160401"/>
                  <a:pt x="8826766" y="152111"/>
                </a:cubicBezTo>
                <a:lnTo>
                  <a:pt x="8917647" y="112232"/>
                </a:lnTo>
                <a:cubicBezTo>
                  <a:pt x="8976899" y="93075"/>
                  <a:pt x="9069756" y="89380"/>
                  <a:pt x="9182272" y="37171"/>
                </a:cubicBezTo>
                <a:cubicBezTo>
                  <a:pt x="9197307" y="35724"/>
                  <a:pt x="9214647" y="30863"/>
                  <a:pt x="9232990" y="24074"/>
                </a:cubicBezTo>
                <a:lnTo>
                  <a:pt x="928837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algn="tl" flip="none" tx="0" sx="70000" ty="0" sy="7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088953" y="0"/>
            <a:ext cx="5239235" cy="3081387"/>
          </a:xfrm>
          <a:custGeom>
            <a:rect b="b" l="l" r="r" t="t"/>
            <a:pathLst>
              <a:path extrusionOk="0" h="3081387" w="5239235">
                <a:moveTo>
                  <a:pt x="0" y="0"/>
                </a:moveTo>
                <a:lnTo>
                  <a:pt x="5071696" y="0"/>
                </a:lnTo>
                <a:lnTo>
                  <a:pt x="5133938" y="1106563"/>
                </a:lnTo>
                <a:cubicBezTo>
                  <a:pt x="5165389" y="1665718"/>
                  <a:pt x="5198664" y="2223050"/>
                  <a:pt x="5239235" y="2773086"/>
                </a:cubicBezTo>
                <a:lnTo>
                  <a:pt x="173308" y="3081387"/>
                </a:lnTo>
                <a:cubicBezTo>
                  <a:pt x="115539" y="2062764"/>
                  <a:pt x="57769" y="1018623"/>
                  <a:pt x="0" y="0"/>
                </a:cubicBez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3"/>
          <p:cNvSpPr/>
          <p:nvPr/>
        </p:nvSpPr>
        <p:spPr>
          <a:xfrm rot="154707">
            <a:off x="6496840" y="2318754"/>
            <a:ext cx="5095528" cy="3900731"/>
          </a:xfrm>
          <a:custGeom>
            <a:rect b="b" l="l" r="r" t="t"/>
            <a:pathLst>
              <a:path extrusionOk="0" h="3900731" w="5095528">
                <a:moveTo>
                  <a:pt x="0" y="0"/>
                </a:moveTo>
                <a:lnTo>
                  <a:pt x="5095528" y="8114"/>
                </a:lnTo>
                <a:lnTo>
                  <a:pt x="5095528" y="3900731"/>
                </a:lnTo>
                <a:lnTo>
                  <a:pt x="8880" y="3900731"/>
                </a:lnTo>
                <a:lnTo>
                  <a:pt x="0" y="0"/>
                </a:lnTo>
                <a:close/>
              </a:path>
            </a:pathLst>
          </a:custGeom>
          <a:solidFill>
            <a:srgbClr val="EFEEE9"/>
          </a:solidFill>
          <a:ln>
            <a:noFill/>
          </a:ln>
          <a:effectLst>
            <a:outerShdw blurRad="50800" rotWithShape="0" algn="tl" dir="2700000" dist="254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1" name="Google Shape;111;p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-2" l="10472" r="23793" t="0"/>
          <a:stretch/>
        </p:blipFill>
        <p:spPr>
          <a:xfrm rot="154707">
            <a:off x="6621747" y="2440884"/>
            <a:ext cx="4807026" cy="3656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>
            <p:ph type="title"/>
          </p:nvPr>
        </p:nvSpPr>
        <p:spPr>
          <a:xfrm>
            <a:off x="-292935" y="4091082"/>
            <a:ext cx="6661150" cy="144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</a:pPr>
            <a:r>
              <a:rPr lang="en-US"/>
              <a:t>Multiple senses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1228725" y="1034051"/>
            <a:ext cx="4270471" cy="353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The gameplay relies on not only  visual </a:t>
            </a:r>
            <a:r>
              <a:rPr lang="en-US"/>
              <a:t>cues</a:t>
            </a:r>
            <a:r>
              <a:rPr lang="en-US"/>
              <a:t> in order to know when to strike the boxes, but also relies on auditory </a:t>
            </a:r>
            <a:r>
              <a:rPr lang="en-US"/>
              <a:t>cues.</a:t>
            </a:r>
            <a:r>
              <a:rPr lang="en-US"/>
              <a:t> This creates a more immersive, almost dance like, experience for the player akin to going to a nightclub.</a:t>
            </a:r>
            <a:endParaRPr/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 b="9651" l="0" r="1" t="11500"/>
          <a:stretch/>
        </p:blipFill>
        <p:spPr>
          <a:xfrm>
            <a:off x="6241536" y="4"/>
            <a:ext cx="4944327" cy="2923915"/>
          </a:xfrm>
          <a:custGeom>
            <a:rect b="b" l="l" r="r" t="t"/>
            <a:pathLst>
              <a:path extrusionOk="0" h="2923915" w="4944327">
                <a:moveTo>
                  <a:pt x="0" y="0"/>
                </a:moveTo>
                <a:lnTo>
                  <a:pt x="4798236" y="0"/>
                </a:lnTo>
                <a:lnTo>
                  <a:pt x="4944271" y="2605430"/>
                </a:lnTo>
                <a:cubicBezTo>
                  <a:pt x="4945399" y="2626636"/>
                  <a:pt x="4929399" y="2644764"/>
                  <a:pt x="4908458" y="2645991"/>
                </a:cubicBezTo>
                <a:cubicBezTo>
                  <a:pt x="4904770" y="2646216"/>
                  <a:pt x="4901082" y="2646443"/>
                  <a:pt x="4897394" y="2646668"/>
                </a:cubicBezTo>
                <a:lnTo>
                  <a:pt x="4842284" y="2654852"/>
                </a:lnTo>
                <a:lnTo>
                  <a:pt x="4648340" y="2660639"/>
                </a:lnTo>
                <a:cubicBezTo>
                  <a:pt x="4587250" y="2664073"/>
                  <a:pt x="4531196" y="2667225"/>
                  <a:pt x="4470106" y="2670659"/>
                </a:cubicBezTo>
                <a:cubicBezTo>
                  <a:pt x="4407463" y="2665546"/>
                  <a:pt x="4327848" y="2696833"/>
                  <a:pt x="4240907" y="2697830"/>
                </a:cubicBezTo>
                <a:lnTo>
                  <a:pt x="4176737" y="2694327"/>
                </a:lnTo>
                <a:cubicBezTo>
                  <a:pt x="4129252" y="2696713"/>
                  <a:pt x="4081769" y="2699097"/>
                  <a:pt x="4034285" y="2701483"/>
                </a:cubicBezTo>
                <a:cubicBezTo>
                  <a:pt x="3897526" y="2710086"/>
                  <a:pt x="3896626" y="2709727"/>
                  <a:pt x="3759868" y="2718330"/>
                </a:cubicBezTo>
                <a:lnTo>
                  <a:pt x="3677165" y="2723111"/>
                </a:lnTo>
                <a:cubicBezTo>
                  <a:pt x="2506072" y="2790046"/>
                  <a:pt x="1334978" y="2856980"/>
                  <a:pt x="163886" y="292391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28250" y="6471575"/>
            <a:ext cx="581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Images from https://uploadvr.com/facebook-beat-saber-imu/</a:t>
            </a:r>
            <a:endParaRPr i="1" sz="8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247776366_0_7"/>
          <p:cNvSpPr txBox="1"/>
          <p:nvPr>
            <p:ph type="title"/>
          </p:nvPr>
        </p:nvSpPr>
        <p:spPr>
          <a:xfrm>
            <a:off x="1091250" y="1207075"/>
            <a:ext cx="3932400" cy="1608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Immersion</a:t>
            </a:r>
            <a:endParaRPr/>
          </a:p>
        </p:txBody>
      </p:sp>
      <p:sp>
        <p:nvSpPr>
          <p:cNvPr id="121" name="Google Shape;121;g20247776366_0_7"/>
          <p:cNvSpPr txBox="1"/>
          <p:nvPr>
            <p:ph idx="1" type="body"/>
          </p:nvPr>
        </p:nvSpPr>
        <p:spPr>
          <a:xfrm>
            <a:off x="1091249" y="2989460"/>
            <a:ext cx="3768900" cy="237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The same immersive qualities of simplistic games are enhanced by VR (use of senses, music, graphics/visuals)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The addition of range of motion and expansion of visual range creates a more immersive experience</a:t>
            </a:r>
            <a:endParaRPr/>
          </a:p>
        </p:txBody>
      </p:sp>
      <p:sp>
        <p:nvSpPr>
          <p:cNvPr id="122" name="Google Shape;122;g20247776366_0_7"/>
          <p:cNvSpPr/>
          <p:nvPr/>
        </p:nvSpPr>
        <p:spPr>
          <a:xfrm>
            <a:off x="5410900" y="1301050"/>
            <a:ext cx="6417300" cy="36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024777636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0" y="1432000"/>
            <a:ext cx="609600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0247776366_0_7"/>
          <p:cNvSpPr txBox="1"/>
          <p:nvPr/>
        </p:nvSpPr>
        <p:spPr>
          <a:xfrm>
            <a:off x="0" y="6565500"/>
            <a:ext cx="376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 from https://tenor.com/view/beat-beatsaber-saber-gif-14876382</a:t>
            </a:r>
            <a:endParaRPr i="1" sz="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247776366_0_0"/>
          <p:cNvSpPr txBox="1"/>
          <p:nvPr>
            <p:ph type="title"/>
          </p:nvPr>
        </p:nvSpPr>
        <p:spPr>
          <a:xfrm>
            <a:off x="7606875" y="491825"/>
            <a:ext cx="3932400" cy="178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Game Immersion</a:t>
            </a:r>
            <a:endParaRPr/>
          </a:p>
        </p:txBody>
      </p:sp>
      <p:sp>
        <p:nvSpPr>
          <p:cNvPr id="130" name="Google Shape;130;g20247776366_0_0"/>
          <p:cNvSpPr txBox="1"/>
          <p:nvPr>
            <p:ph idx="1" type="body"/>
          </p:nvPr>
        </p:nvSpPr>
        <p:spPr>
          <a:xfrm>
            <a:off x="7606874" y="2389635"/>
            <a:ext cx="3768900" cy="237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The use of all 5 senses enhances immersion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Sound at your 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Cubes coming at you from different directions in a way that couldn’t be recreated on a monitor</a:t>
            </a:r>
            <a:endParaRPr/>
          </a:p>
        </p:txBody>
      </p:sp>
      <p:sp>
        <p:nvSpPr>
          <p:cNvPr id="131" name="Google Shape;131;g20247776366_0_0"/>
          <p:cNvSpPr/>
          <p:nvPr/>
        </p:nvSpPr>
        <p:spPr>
          <a:xfrm>
            <a:off x="614950" y="996275"/>
            <a:ext cx="6567300" cy="438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g2024777636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5" y="1154125"/>
            <a:ext cx="6180076" cy="41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0247776366_0_0"/>
          <p:cNvSpPr txBox="1"/>
          <p:nvPr/>
        </p:nvSpPr>
        <p:spPr>
          <a:xfrm>
            <a:off x="0" y="6565500"/>
            <a:ext cx="489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 from https://techcrunch.com/2019/11/26/facebook-buys-the-vr-studio-behind-beat-saber/</a:t>
            </a:r>
            <a:endParaRPr i="1" sz="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89dad341_0_1"/>
          <p:cNvSpPr txBox="1"/>
          <p:nvPr>
            <p:ph type="title"/>
          </p:nvPr>
        </p:nvSpPr>
        <p:spPr>
          <a:xfrm>
            <a:off x="1137450" y="-832900"/>
            <a:ext cx="39324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Endless Possibilities</a:t>
            </a:r>
            <a:endParaRPr/>
          </a:p>
        </p:txBody>
      </p:sp>
      <p:sp>
        <p:nvSpPr>
          <p:cNvPr id="139" name="Google Shape;139;g20189dad341_0_1"/>
          <p:cNvSpPr/>
          <p:nvPr/>
        </p:nvSpPr>
        <p:spPr>
          <a:xfrm>
            <a:off x="5964025" y="548175"/>
            <a:ext cx="5026500" cy="515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0189dad341_0_1"/>
          <p:cNvSpPr txBox="1"/>
          <p:nvPr>
            <p:ph idx="1" type="body"/>
          </p:nvPr>
        </p:nvSpPr>
        <p:spPr>
          <a:xfrm>
            <a:off x="1219200" y="2519498"/>
            <a:ext cx="4168200" cy="285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Utilization of 360 space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Ability to adjust complexity 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Shapes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Walking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User modifications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Size/Shape Adjustments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Precision factor</a:t>
            </a:r>
            <a:endParaRPr sz="1600"/>
          </a:p>
        </p:txBody>
      </p:sp>
      <p:pic>
        <p:nvPicPr>
          <p:cNvPr id="141" name="Google Shape;141;g20189dad341_0_1"/>
          <p:cNvPicPr preferRelativeResize="0"/>
          <p:nvPr/>
        </p:nvPicPr>
        <p:blipFill rotWithShape="1">
          <a:blip r:embed="rId3">
            <a:alphaModFix/>
          </a:blip>
          <a:srcRect b="-14460" l="33091" r="20405" t="14460"/>
          <a:stretch/>
        </p:blipFill>
        <p:spPr>
          <a:xfrm>
            <a:off x="6131050" y="710525"/>
            <a:ext cx="4660474" cy="5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0189dad341_0_1"/>
          <p:cNvSpPr txBox="1"/>
          <p:nvPr/>
        </p:nvSpPr>
        <p:spPr>
          <a:xfrm>
            <a:off x="0" y="6565500"/>
            <a:ext cx="57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 from https://www.lifewire.com/get-custom-songs-on-beat-saber-for-oculus-quest-or-quest-2-5113243</a:t>
            </a:r>
            <a:endParaRPr i="1" sz="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189dad341_2_0"/>
          <p:cNvSpPr txBox="1"/>
          <p:nvPr>
            <p:ph type="title"/>
          </p:nvPr>
        </p:nvSpPr>
        <p:spPr>
          <a:xfrm>
            <a:off x="7431025" y="371050"/>
            <a:ext cx="3932400" cy="762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48" name="Google Shape;148;g20189dad341_2_0"/>
          <p:cNvSpPr txBox="1"/>
          <p:nvPr>
            <p:ph idx="1" type="body"/>
          </p:nvPr>
        </p:nvSpPr>
        <p:spPr>
          <a:xfrm>
            <a:off x="7327649" y="1556485"/>
            <a:ext cx="3768900" cy="237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Game mechanics d</a:t>
            </a:r>
            <a:r>
              <a:rPr lang="en-US" sz="3000"/>
              <a:t>esigned with VR in mind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Immersion factor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Development potential is endless</a:t>
            </a:r>
            <a:endParaRPr sz="3000"/>
          </a:p>
        </p:txBody>
      </p:sp>
      <p:sp>
        <p:nvSpPr>
          <p:cNvPr id="149" name="Google Shape;149;g20189dad341_2_0"/>
          <p:cNvSpPr/>
          <p:nvPr/>
        </p:nvSpPr>
        <p:spPr>
          <a:xfrm>
            <a:off x="424550" y="1408525"/>
            <a:ext cx="6655200" cy="387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20189dad341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1556484"/>
            <a:ext cx="6351600" cy="35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0189dad341_2_0"/>
          <p:cNvSpPr txBox="1"/>
          <p:nvPr/>
        </p:nvSpPr>
        <p:spPr>
          <a:xfrm>
            <a:off x="0" y="6550200"/>
            <a:ext cx="716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Image from https://www.androidcentral.com/gaming/beat-saber-update-adds-new-mechanics-and-six-more-songs-for-free</a:t>
            </a:r>
            <a:endParaRPr i="1" sz="8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fterhoursVTI">
  <a:themeElements>
    <a:clrScheme name="Afterhours">
      <a:dk1>
        <a:srgbClr val="000000"/>
      </a:dk1>
      <a:lt1>
        <a:srgbClr val="FFFFFF"/>
      </a:lt1>
      <a:dk2>
        <a:srgbClr val="2D3122"/>
      </a:dk2>
      <a:lt2>
        <a:srgbClr val="F3F2EE"/>
      </a:lt2>
      <a:accent1>
        <a:srgbClr val="31AEC4"/>
      </a:accent1>
      <a:accent2>
        <a:srgbClr val="3163BD"/>
      </a:accent2>
      <a:accent3>
        <a:srgbClr val="5E854F"/>
      </a:accent3>
      <a:accent4>
        <a:srgbClr val="34B66C"/>
      </a:accent4>
      <a:accent5>
        <a:srgbClr val="CD2929"/>
      </a:accent5>
      <a:accent6>
        <a:srgbClr val="6946C8"/>
      </a:accent6>
      <a:hlink>
        <a:srgbClr val="0678EA"/>
      </a:hlink>
      <a:folHlink>
        <a:srgbClr val="B658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2023-01-29T00:56:00Z</dcterms:created>
  <dc:creator>Nick</dc:creator>
</cp:coreProperties>
</file>